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BA8D1A1-65EF-4720-AEBC-3A47CFE33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45BB95C-5236-46D2-91F9-70AACDCA8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67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67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B4C1-162E-4FBE-8F99-DC9F98116FA9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9874F-B1A4-4718-A215-CB68E05C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B81D0-3084-4FC3-BA00-09C550E7D38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AE3FB-59D8-402B-B5C3-D7F244F854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DE49-061D-4399-8C60-3DE21342C2C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9BE64-4B9C-4CF2-9030-0FC74C32E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3EE88-7F13-4ADE-8914-E3524DD74E9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4AEBD-CCA1-4792-A335-A0EF55F76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DBE33-EF7D-41FB-82E3-3D506CA63AEB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E49CB-1143-4A82-ABA8-F8A1D8CCC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847A4-D096-4FC9-82CC-7BC0B988A033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3F824-3D4E-4FD6-B678-7DDD7DEB2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60800-668A-48AD-AEC2-715A758F734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51F33-DDA1-4DB0-8515-84897686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D4C74-D395-406C-A89B-7D903DF5898A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6114F-8DDE-45AA-8FCE-7D82C49BB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1C33-8C04-4FD7-93B9-5E0BB7E55A7C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85882-AA0B-4383-A240-F5EBCB96C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DDAC1-8480-4CFB-916E-D92933019595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781B-42A9-4F89-900E-2A3679408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4367-4642-4E39-80F6-B4D0ACABAD26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50EE1-4849-404D-A260-6C237E3E0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7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157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57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57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57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38F749D-8D1D-4065-8E5F-4706F00A9AEE}" type="datetime1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157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40AC384-FB3A-455F-BE28-D809BDCA0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4CE7A8-B8D9-49AC-9B4C-A4CA69BFD5CB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20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69B2D5-249D-418B-8AE4-1393DD0B1E7B}" type="slidenum">
              <a:rPr lang="en-US" sz="1100">
                <a:latin typeface="Arial"/>
              </a:rPr>
              <a:pPr>
                <a:defRPr/>
              </a:pPr>
              <a:t>1</a:t>
            </a:fld>
            <a:endParaRPr lang="en-US" sz="1100">
              <a:latin typeface="Arial"/>
            </a:endParaRP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3077" name="Text Box 17"/>
          <p:cNvSpPr txBox="1">
            <a:spLocks noChangeArrowheads="1"/>
          </p:cNvSpPr>
          <p:nvPr/>
        </p:nvSpPr>
        <p:spPr bwMode="auto">
          <a:xfrm>
            <a:off x="914400" y="1981200"/>
            <a:ext cx="71548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Ví dụ 1: Vận tốc của một ô tô là : 42km/giờ</a:t>
            </a:r>
          </a:p>
          <a:p>
            <a:pPr eaLnBrk="1" hangingPunct="1"/>
            <a:r>
              <a:rPr lang="en-US" sz="2400" b="1"/>
              <a:t>ô tô </a:t>
            </a:r>
            <a:r>
              <a:rPr lang="vi-VN" sz="2400" b="1"/>
              <a:t>đ</a:t>
            </a:r>
            <a:r>
              <a:rPr lang="en-US" sz="2400" b="1"/>
              <a:t>i trong 4 giờ. Tính quãng </a:t>
            </a:r>
            <a:r>
              <a:rPr lang="vi-VN" sz="2400" b="1"/>
              <a:t>đư</a:t>
            </a:r>
            <a:r>
              <a:rPr lang="en-US" sz="2400" b="1"/>
              <a:t>ờng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ợc?</a:t>
            </a:r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898525" y="3049588"/>
            <a:ext cx="687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/>
              <a:t>S</a:t>
            </a:r>
            <a:r>
              <a:rPr lang="vi-VN" sz="2400" b="1"/>
              <a:t>ơ</a:t>
            </a:r>
            <a:r>
              <a:rPr lang="en-US" sz="2400" b="1"/>
              <a:t> </a:t>
            </a:r>
            <a:r>
              <a:rPr lang="vi-VN" sz="2400" b="1"/>
              <a:t>đ</a:t>
            </a:r>
            <a:r>
              <a:rPr lang="en-US" sz="2400" b="1"/>
              <a:t>ồ:    </a:t>
            </a:r>
          </a:p>
          <a:p>
            <a:pPr eaLnBrk="1" hangingPunct="1"/>
            <a:r>
              <a:rPr lang="en-US" sz="2400" b="1"/>
              <a:t>              </a:t>
            </a:r>
          </a:p>
        </p:txBody>
      </p:sp>
      <p:sp>
        <p:nvSpPr>
          <p:cNvPr id="3079" name="Line 19"/>
          <p:cNvSpPr>
            <a:spLocks noChangeShapeType="1"/>
          </p:cNvSpPr>
          <p:nvPr/>
        </p:nvSpPr>
        <p:spPr bwMode="auto">
          <a:xfrm>
            <a:off x="3124200" y="3810000"/>
            <a:ext cx="3048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20"/>
          <p:cNvSpPr>
            <a:spLocks noChangeShapeType="1"/>
          </p:cNvSpPr>
          <p:nvPr/>
        </p:nvSpPr>
        <p:spPr bwMode="auto">
          <a:xfrm>
            <a:off x="31242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21"/>
          <p:cNvSpPr>
            <a:spLocks noChangeShapeType="1"/>
          </p:cNvSpPr>
          <p:nvPr/>
        </p:nvSpPr>
        <p:spPr bwMode="auto">
          <a:xfrm>
            <a:off x="38100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22"/>
          <p:cNvSpPr>
            <a:spLocks noChangeShapeType="1"/>
          </p:cNvSpPr>
          <p:nvPr/>
        </p:nvSpPr>
        <p:spPr bwMode="auto">
          <a:xfrm>
            <a:off x="53340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23"/>
          <p:cNvSpPr>
            <a:spLocks noChangeShapeType="1"/>
          </p:cNvSpPr>
          <p:nvPr/>
        </p:nvSpPr>
        <p:spPr bwMode="auto">
          <a:xfrm>
            <a:off x="45720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24"/>
          <p:cNvSpPr>
            <a:spLocks noChangeShapeType="1"/>
          </p:cNvSpPr>
          <p:nvPr/>
        </p:nvSpPr>
        <p:spPr bwMode="auto">
          <a:xfrm>
            <a:off x="6172200" y="3657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Arc 25"/>
          <p:cNvSpPr>
            <a:spLocks/>
          </p:cNvSpPr>
          <p:nvPr/>
        </p:nvSpPr>
        <p:spPr bwMode="auto">
          <a:xfrm>
            <a:off x="3124200" y="3505200"/>
            <a:ext cx="617538" cy="996950"/>
          </a:xfrm>
          <a:custGeom>
            <a:avLst/>
            <a:gdLst>
              <a:gd name="T0" fmla="*/ 0 w 18101"/>
              <a:gd name="T1" fmla="*/ 190650510 h 21600"/>
              <a:gd name="T2" fmla="*/ 718763020 w 18101"/>
              <a:gd name="T3" fmla="*/ 200285798 h 21600"/>
              <a:gd name="T4" fmla="*/ 355153009 w 18101"/>
              <a:gd name="T5" fmla="*/ 2123794432 h 21600"/>
              <a:gd name="T6" fmla="*/ 0 60000 65536"/>
              <a:gd name="T7" fmla="*/ 0 60000 65536"/>
              <a:gd name="T8" fmla="*/ 0 60000 65536"/>
              <a:gd name="T9" fmla="*/ 0 w 18101"/>
              <a:gd name="T10" fmla="*/ 0 h 21600"/>
              <a:gd name="T11" fmla="*/ 18101 w 1810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01" h="21600" fill="none" extrusionOk="0">
                <a:moveTo>
                  <a:pt x="-1" y="1938"/>
                </a:moveTo>
                <a:cubicBezTo>
                  <a:pt x="2808" y="661"/>
                  <a:pt x="5858" y="-1"/>
                  <a:pt x="8944" y="0"/>
                </a:cubicBezTo>
                <a:cubicBezTo>
                  <a:pt x="12108" y="0"/>
                  <a:pt x="15234" y="695"/>
                  <a:pt x="18100" y="2037"/>
                </a:cubicBezTo>
              </a:path>
              <a:path w="18101" h="21600" stroke="0" extrusionOk="0">
                <a:moveTo>
                  <a:pt x="-1" y="1938"/>
                </a:moveTo>
                <a:cubicBezTo>
                  <a:pt x="2808" y="661"/>
                  <a:pt x="5858" y="-1"/>
                  <a:pt x="8944" y="0"/>
                </a:cubicBezTo>
                <a:cubicBezTo>
                  <a:pt x="12108" y="0"/>
                  <a:pt x="15234" y="695"/>
                  <a:pt x="18100" y="2037"/>
                </a:cubicBezTo>
                <a:lnTo>
                  <a:pt x="8944" y="21600"/>
                </a:lnTo>
                <a:lnTo>
                  <a:pt x="-1" y="193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6" name="Text Box 26"/>
          <p:cNvSpPr txBox="1">
            <a:spLocks noChangeArrowheads="1"/>
          </p:cNvSpPr>
          <p:nvPr/>
        </p:nvSpPr>
        <p:spPr bwMode="auto">
          <a:xfrm>
            <a:off x="2895600" y="2971800"/>
            <a:ext cx="1230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42,5km</a:t>
            </a:r>
          </a:p>
        </p:txBody>
      </p:sp>
      <p:sp>
        <p:nvSpPr>
          <p:cNvPr id="3087" name="AutoShape 27"/>
          <p:cNvSpPr>
            <a:spLocks/>
          </p:cNvSpPr>
          <p:nvPr/>
        </p:nvSpPr>
        <p:spPr bwMode="auto">
          <a:xfrm rot="5376830">
            <a:off x="4501356" y="2737644"/>
            <a:ext cx="300038" cy="2901950"/>
          </a:xfrm>
          <a:prstGeom prst="rightBrace">
            <a:avLst>
              <a:gd name="adj1" fmla="val 768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88" name="Text Box 28"/>
          <p:cNvSpPr txBox="1">
            <a:spLocks noChangeArrowheads="1"/>
          </p:cNvSpPr>
          <p:nvPr/>
        </p:nvSpPr>
        <p:spPr bwMode="auto">
          <a:xfrm>
            <a:off x="4114800" y="4191000"/>
            <a:ext cx="903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? km</a:t>
            </a:r>
          </a:p>
        </p:txBody>
      </p:sp>
      <p:sp>
        <p:nvSpPr>
          <p:cNvPr id="3089" name="Text Box 29"/>
          <p:cNvSpPr txBox="1">
            <a:spLocks noChangeArrowheads="1"/>
          </p:cNvSpPr>
          <p:nvPr/>
        </p:nvSpPr>
        <p:spPr bwMode="auto">
          <a:xfrm>
            <a:off x="3505200" y="46482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Bài giải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133600" y="5105400"/>
            <a:ext cx="4583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Quãng </a:t>
            </a:r>
            <a:r>
              <a:rPr lang="vi-VN" sz="2400" b="1"/>
              <a:t>đư</a:t>
            </a:r>
            <a:r>
              <a:rPr lang="en-US" sz="2400" b="1"/>
              <a:t>ờng ô tô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 là: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2362200" y="5562600"/>
            <a:ext cx="31765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42,5         x         4    =</a:t>
            </a:r>
          </a:p>
          <a:p>
            <a:pPr eaLnBrk="1" hangingPunct="1"/>
            <a:r>
              <a:rPr lang="en-US" sz="2400" b="1"/>
              <a:t>(Km/giờ)        (giờ)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5775325" y="5487988"/>
            <a:ext cx="8350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170</a:t>
            </a:r>
          </a:p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(km)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75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75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4" grpId="0" autoUpdateAnimBg="0"/>
      <p:bldP spid="21535" grpId="0" autoUpdateAnimBg="0"/>
      <p:bldP spid="2153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3F92CA-AEEB-4367-BEAE-D8D7BCDF8CDC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23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587FCF-68AC-4DE2-87AA-C9F9B01AC0A9}" type="slidenum">
              <a:rPr lang="en-US" sz="1100">
                <a:latin typeface="Arial"/>
              </a:rPr>
              <a:pPr>
                <a:defRPr/>
              </a:pPr>
              <a:t>10</a:t>
            </a:fld>
            <a:endParaRPr lang="en-US" sz="1100">
              <a:latin typeface="Arial"/>
            </a:endParaRPr>
          </a:p>
        </p:txBody>
      </p:sp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84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Luyện tập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1127125" y="2592388"/>
            <a:ext cx="37195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4) Tóm tắt: t = 55phút</a:t>
            </a:r>
          </a:p>
          <a:p>
            <a:pPr eaLnBrk="1" hangingPunct="1"/>
            <a:r>
              <a:rPr lang="en-US" sz="2400" b="1"/>
              <a:t>                   V = 42km/giờ</a:t>
            </a:r>
          </a:p>
        </p:txBody>
      </p:sp>
      <p:sp>
        <p:nvSpPr>
          <p:cNvPr id="12295" name="AutoShape 5"/>
          <p:cNvSpPr>
            <a:spLocks/>
          </p:cNvSpPr>
          <p:nvPr/>
        </p:nvSpPr>
        <p:spPr bwMode="auto">
          <a:xfrm>
            <a:off x="5029200" y="2590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5394325" y="2668588"/>
            <a:ext cx="1457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S = ? km</a:t>
            </a: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3733800" y="38100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Bài giải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736725" y="4421188"/>
            <a:ext cx="3854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Đổi : 55phút = </a:t>
            </a:r>
            <a:r>
              <a:rPr lang="en-US" b="1"/>
              <a:t>…………  </a:t>
            </a:r>
            <a:r>
              <a:rPr lang="en-US" sz="2400" b="1"/>
              <a:t>giờ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175125" y="4344988"/>
            <a:ext cx="625475" cy="917575"/>
            <a:chOff x="2630" y="2737"/>
            <a:chExt cx="394" cy="578"/>
          </a:xfrm>
        </p:grpSpPr>
        <p:sp>
          <p:nvSpPr>
            <p:cNvPr id="12309" name="Text Box 9"/>
            <p:cNvSpPr txBox="1">
              <a:spLocks noChangeArrowheads="1"/>
            </p:cNvSpPr>
            <p:nvPr/>
          </p:nvSpPr>
          <p:spPr bwMode="auto">
            <a:xfrm>
              <a:off x="2630" y="2737"/>
              <a:ext cx="32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solidFill>
                    <a:schemeClr val="hlink"/>
                  </a:solidFill>
                </a:rPr>
                <a:t>11</a:t>
              </a:r>
            </a:p>
          </p:txBody>
        </p:sp>
        <p:sp>
          <p:nvSpPr>
            <p:cNvPr id="12310" name="Line 10"/>
            <p:cNvSpPr>
              <a:spLocks noChangeShapeType="1"/>
            </p:cNvSpPr>
            <p:nvPr/>
          </p:nvSpPr>
          <p:spPr bwMode="auto">
            <a:xfrm>
              <a:off x="2640" y="3024"/>
              <a:ext cx="384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Text Box 11"/>
            <p:cNvSpPr txBox="1">
              <a:spLocks noChangeArrowheads="1"/>
            </p:cNvSpPr>
            <p:nvPr/>
          </p:nvSpPr>
          <p:spPr bwMode="auto">
            <a:xfrm>
              <a:off x="2640" y="3024"/>
              <a:ext cx="3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solidFill>
                    <a:schemeClr val="hlink"/>
                  </a:solidFill>
                </a:rPr>
                <a:t>12</a:t>
              </a:r>
            </a:p>
          </p:txBody>
        </p:sp>
      </p:grp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584325" y="5183188"/>
            <a:ext cx="3852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Quãng </a:t>
            </a:r>
            <a:r>
              <a:rPr lang="vi-VN" sz="2400" b="1"/>
              <a:t>đư</a:t>
            </a:r>
            <a:r>
              <a:rPr lang="en-US" sz="2400" b="1"/>
              <a:t>ờng </a:t>
            </a:r>
            <a:r>
              <a:rPr lang="vi-VN" sz="2400" b="1"/>
              <a:t>đ</a:t>
            </a:r>
            <a:r>
              <a:rPr lang="en-US" sz="2400" b="1"/>
              <a:t>ua dài là: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362200" y="5638800"/>
            <a:ext cx="4013200" cy="917575"/>
            <a:chOff x="1488" y="3552"/>
            <a:chExt cx="2528" cy="578"/>
          </a:xfrm>
        </p:grpSpPr>
        <p:sp>
          <p:nvSpPr>
            <p:cNvPr id="12304" name="Text Box 14"/>
            <p:cNvSpPr txBox="1">
              <a:spLocks noChangeArrowheads="1"/>
            </p:cNvSpPr>
            <p:nvPr/>
          </p:nvSpPr>
          <p:spPr bwMode="auto">
            <a:xfrm>
              <a:off x="1488" y="3648"/>
              <a:ext cx="65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42  x  </a:t>
              </a:r>
            </a:p>
          </p:txBody>
        </p:sp>
        <p:sp>
          <p:nvSpPr>
            <p:cNvPr id="12305" name="Text Box 16"/>
            <p:cNvSpPr txBox="1">
              <a:spLocks noChangeArrowheads="1"/>
            </p:cNvSpPr>
            <p:nvPr/>
          </p:nvSpPr>
          <p:spPr bwMode="auto">
            <a:xfrm>
              <a:off x="2208" y="3552"/>
              <a:ext cx="32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11</a:t>
              </a:r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>
              <a:off x="2218" y="3839"/>
              <a:ext cx="384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Text Box 18"/>
            <p:cNvSpPr txBox="1">
              <a:spLocks noChangeArrowheads="1"/>
            </p:cNvSpPr>
            <p:nvPr/>
          </p:nvSpPr>
          <p:spPr bwMode="auto">
            <a:xfrm>
              <a:off x="2218" y="3839"/>
              <a:ext cx="3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12</a:t>
              </a:r>
            </a:p>
          </p:txBody>
        </p:sp>
        <p:sp>
          <p:nvSpPr>
            <p:cNvPr id="12308" name="Text Box 19"/>
            <p:cNvSpPr txBox="1">
              <a:spLocks noChangeArrowheads="1"/>
            </p:cNvSpPr>
            <p:nvPr/>
          </p:nvSpPr>
          <p:spPr bwMode="auto">
            <a:xfrm>
              <a:off x="2688" y="3648"/>
              <a:ext cx="13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=………..(km)</a:t>
              </a:r>
            </a:p>
          </p:txBody>
        </p:sp>
      </p:grp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4784725" y="5716588"/>
            <a:ext cx="784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38,5</a:t>
            </a:r>
          </a:p>
        </p:txBody>
      </p:sp>
      <p:sp>
        <p:nvSpPr>
          <p:cNvPr id="12303" name="AutoShape 2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924800" y="152400"/>
            <a:ext cx="1219200" cy="838200"/>
          </a:xfrm>
          <a:custGeom>
            <a:avLst/>
            <a:gdLst>
              <a:gd name="T0" fmla="*/ 1942169545 w 21600"/>
              <a:gd name="T1" fmla="*/ 0 h 21600"/>
              <a:gd name="T2" fmla="*/ 568804685 w 21600"/>
              <a:gd name="T3" fmla="*/ 184833666 h 21600"/>
              <a:gd name="T4" fmla="*/ 0 w 21600"/>
              <a:gd name="T5" fmla="*/ 631110510 h 21600"/>
              <a:gd name="T6" fmla="*/ 568804685 w 21600"/>
              <a:gd name="T7" fmla="*/ 1077387431 h 21600"/>
              <a:gd name="T8" fmla="*/ 1942169545 w 21600"/>
              <a:gd name="T9" fmla="*/ 1262221019 h 21600"/>
              <a:gd name="T10" fmla="*/ 2147483647 w 21600"/>
              <a:gd name="T11" fmla="*/ 1077387431 h 21600"/>
              <a:gd name="T12" fmla="*/ 2147483647 w 21600"/>
              <a:gd name="T13" fmla="*/ 631110510 h 21600"/>
              <a:gd name="T14" fmla="*/ 2147483647 w 21600"/>
              <a:gd name="T15" fmla="*/ 18483366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lnTo>
                  <a:pt x="17401" y="15493"/>
                </a:ln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lnTo>
                  <a:pt x="4198" y="610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glas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0" dur="75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4" grpId="0" autoUpdateAnimBg="0"/>
      <p:bldP spid="70669" grpId="0" autoUpdateAnimBg="0"/>
      <p:bldP spid="706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11429E-E9CE-4BE8-B793-196A2C43E224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24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6E058-3F02-4646-B6F9-C91DD624894A}" type="slidenum">
              <a:rPr lang="en-US" sz="1100">
                <a:latin typeface="Arial"/>
              </a:rPr>
              <a:pPr>
                <a:defRPr/>
              </a:pPr>
              <a:t>2</a:t>
            </a:fld>
            <a:endParaRPr lang="en-US" sz="1100">
              <a:latin typeface="Arial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26988" y="1752600"/>
            <a:ext cx="89979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Ví dụ 2: Vận tốc của một ng</a:t>
            </a:r>
            <a:r>
              <a:rPr lang="vi-VN" sz="2400" b="1"/>
              <a:t>ư</a:t>
            </a:r>
            <a:r>
              <a:rPr lang="en-US" sz="2400" b="1"/>
              <a:t>ời </a:t>
            </a:r>
            <a:r>
              <a:rPr lang="vi-VN" sz="2400" b="1"/>
              <a:t>đ</a:t>
            </a:r>
            <a:r>
              <a:rPr lang="en-US" sz="2400" b="1"/>
              <a:t>i xe </a:t>
            </a:r>
            <a:r>
              <a:rPr lang="vi-VN" sz="2400" b="1"/>
              <a:t>đ</a:t>
            </a:r>
            <a:r>
              <a:rPr lang="en-US" sz="2400" b="1"/>
              <a:t>ạp là: 12km/giờ</a:t>
            </a:r>
          </a:p>
          <a:p>
            <a:pPr eaLnBrk="1" hangingPunct="1"/>
            <a:r>
              <a:rPr lang="en-US" sz="2400" b="1"/>
              <a:t>Ng</a:t>
            </a:r>
            <a:r>
              <a:rPr lang="vi-VN" sz="2400" b="1"/>
              <a:t>ư</a:t>
            </a:r>
            <a:r>
              <a:rPr lang="en-US" sz="2400" b="1"/>
              <a:t>ời </a:t>
            </a:r>
            <a:r>
              <a:rPr lang="vi-VN" sz="2400" b="1"/>
              <a:t>đ</a:t>
            </a:r>
            <a:r>
              <a:rPr lang="en-US" sz="2400" b="1"/>
              <a:t>ó </a:t>
            </a:r>
            <a:r>
              <a:rPr lang="vi-VN" sz="2400" b="1"/>
              <a:t>đ</a:t>
            </a:r>
            <a:r>
              <a:rPr lang="en-US" sz="2400" b="1"/>
              <a:t>i trong 2giờ 20phút. Tính quãng </a:t>
            </a:r>
            <a:r>
              <a:rPr lang="vi-VN" sz="2400" b="1"/>
              <a:t>đư</a:t>
            </a:r>
            <a:r>
              <a:rPr lang="en-US" sz="2400" b="1"/>
              <a:t>ờng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ợc?</a:t>
            </a:r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2743200" y="2819400"/>
            <a:ext cx="973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12km</a:t>
            </a:r>
          </a:p>
        </p:txBody>
      </p:sp>
      <p:grpSp>
        <p:nvGrpSpPr>
          <p:cNvPr id="4103" name="Group 23"/>
          <p:cNvGrpSpPr>
            <a:grpSpLocks/>
          </p:cNvGrpSpPr>
          <p:nvPr/>
        </p:nvGrpSpPr>
        <p:grpSpPr bwMode="auto">
          <a:xfrm>
            <a:off x="669925" y="2897188"/>
            <a:ext cx="7254875" cy="1216025"/>
            <a:chOff x="422" y="1825"/>
            <a:chExt cx="4570" cy="766"/>
          </a:xfrm>
        </p:grpSpPr>
        <p:sp>
          <p:nvSpPr>
            <p:cNvPr id="4113" name="Text Box 4"/>
            <p:cNvSpPr txBox="1">
              <a:spLocks noChangeArrowheads="1"/>
            </p:cNvSpPr>
            <p:nvPr/>
          </p:nvSpPr>
          <p:spPr bwMode="auto">
            <a:xfrm>
              <a:off x="422" y="1825"/>
              <a:ext cx="457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2400" b="1"/>
                <a:t>S</a:t>
              </a:r>
              <a:r>
                <a:rPr lang="vi-VN" sz="2400" b="1"/>
                <a:t>ơ</a:t>
              </a:r>
              <a:r>
                <a:rPr lang="en-US" sz="2400" b="1"/>
                <a:t> </a:t>
              </a:r>
              <a:r>
                <a:rPr lang="vi-VN" sz="2400" b="1"/>
                <a:t>đ</a:t>
              </a:r>
              <a:r>
                <a:rPr lang="en-US" sz="2400" b="1"/>
                <a:t>ồ: </a:t>
              </a:r>
            </a:p>
            <a:p>
              <a:pPr eaLnBrk="1" hangingPunct="1"/>
              <a:endParaRPr lang="en-US" sz="2400" b="1"/>
            </a:p>
          </p:txBody>
        </p:sp>
        <p:sp>
          <p:nvSpPr>
            <p:cNvPr id="4114" name="Line 5"/>
            <p:cNvSpPr>
              <a:spLocks noChangeShapeType="1"/>
            </p:cNvSpPr>
            <p:nvPr/>
          </p:nvSpPr>
          <p:spPr bwMode="auto">
            <a:xfrm>
              <a:off x="1632" y="2256"/>
              <a:ext cx="235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6"/>
            <p:cNvSpPr>
              <a:spLocks noChangeShapeType="1"/>
            </p:cNvSpPr>
            <p:nvPr/>
          </p:nvSpPr>
          <p:spPr bwMode="auto">
            <a:xfrm>
              <a:off x="1632" y="21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7"/>
            <p:cNvSpPr>
              <a:spLocks noChangeShapeType="1"/>
            </p:cNvSpPr>
            <p:nvPr/>
          </p:nvSpPr>
          <p:spPr bwMode="auto">
            <a:xfrm>
              <a:off x="2544" y="21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8"/>
            <p:cNvSpPr>
              <a:spLocks noChangeShapeType="1"/>
            </p:cNvSpPr>
            <p:nvPr/>
          </p:nvSpPr>
          <p:spPr bwMode="auto">
            <a:xfrm>
              <a:off x="3456" y="21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9"/>
            <p:cNvSpPr>
              <a:spLocks noChangeShapeType="1"/>
            </p:cNvSpPr>
            <p:nvPr/>
          </p:nvSpPr>
          <p:spPr bwMode="auto">
            <a:xfrm>
              <a:off x="3984" y="216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Arc 11"/>
            <p:cNvSpPr>
              <a:spLocks/>
            </p:cNvSpPr>
            <p:nvPr/>
          </p:nvSpPr>
          <p:spPr bwMode="auto">
            <a:xfrm>
              <a:off x="1680" y="1968"/>
              <a:ext cx="816" cy="240"/>
            </a:xfrm>
            <a:custGeom>
              <a:avLst/>
              <a:gdLst>
                <a:gd name="T0" fmla="*/ 0 w 42429"/>
                <a:gd name="T1" fmla="*/ 0 h 21600"/>
                <a:gd name="T2" fmla="*/ 0 w 42429"/>
                <a:gd name="T3" fmla="*/ 0 h 21600"/>
                <a:gd name="T4" fmla="*/ 0 w 42429"/>
                <a:gd name="T5" fmla="*/ 0 h 21600"/>
                <a:gd name="T6" fmla="*/ 0 60000 65536"/>
                <a:gd name="T7" fmla="*/ 0 60000 65536"/>
                <a:gd name="T8" fmla="*/ 0 60000 65536"/>
                <a:gd name="T9" fmla="*/ 0 w 42429"/>
                <a:gd name="T10" fmla="*/ 0 h 21600"/>
                <a:gd name="T11" fmla="*/ 42429 w 4242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2429" h="21600" fill="none" extrusionOk="0">
                  <a:moveTo>
                    <a:pt x="-1" y="17734"/>
                  </a:moveTo>
                  <a:cubicBezTo>
                    <a:pt x="1867" y="7464"/>
                    <a:pt x="10812" y="-1"/>
                    <a:pt x="21251" y="0"/>
                  </a:cubicBezTo>
                  <a:cubicBezTo>
                    <a:pt x="31542" y="0"/>
                    <a:pt x="40404" y="7260"/>
                    <a:pt x="42428" y="17351"/>
                  </a:cubicBezTo>
                </a:path>
                <a:path w="42429" h="21600" stroke="0" extrusionOk="0">
                  <a:moveTo>
                    <a:pt x="-1" y="17734"/>
                  </a:moveTo>
                  <a:cubicBezTo>
                    <a:pt x="1867" y="7464"/>
                    <a:pt x="10812" y="-1"/>
                    <a:pt x="21251" y="0"/>
                  </a:cubicBezTo>
                  <a:cubicBezTo>
                    <a:pt x="31542" y="0"/>
                    <a:pt x="40404" y="7260"/>
                    <a:pt x="42428" y="17351"/>
                  </a:cubicBezTo>
                  <a:lnTo>
                    <a:pt x="21251" y="21600"/>
                  </a:lnTo>
                  <a:lnTo>
                    <a:pt x="-1" y="17734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20" name="AutoShape 13"/>
            <p:cNvSpPr>
              <a:spLocks/>
            </p:cNvSpPr>
            <p:nvPr/>
          </p:nvSpPr>
          <p:spPr bwMode="auto">
            <a:xfrm rot="5409641">
              <a:off x="2687" y="1391"/>
              <a:ext cx="193" cy="2208"/>
            </a:xfrm>
            <a:prstGeom prst="rightBrace">
              <a:avLst>
                <a:gd name="adj1" fmla="val 9533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4104" name="Text Box 14"/>
          <p:cNvSpPr txBox="1">
            <a:spLocks noChangeArrowheads="1"/>
          </p:cNvSpPr>
          <p:nvPr/>
        </p:nvSpPr>
        <p:spPr bwMode="auto">
          <a:xfrm>
            <a:off x="4022725" y="3963988"/>
            <a:ext cx="817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?km</a:t>
            </a:r>
          </a:p>
        </p:txBody>
      </p:sp>
      <p:sp>
        <p:nvSpPr>
          <p:cNvPr id="4105" name="Text Box 15"/>
          <p:cNvSpPr txBox="1">
            <a:spLocks noChangeArrowheads="1"/>
          </p:cNvSpPr>
          <p:nvPr/>
        </p:nvSpPr>
        <p:spPr bwMode="auto">
          <a:xfrm>
            <a:off x="457200" y="4343400"/>
            <a:ext cx="5853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Cách 1: Đổi 2giờ 20phút =   </a:t>
            </a:r>
            <a:r>
              <a:rPr lang="en-US" b="1"/>
              <a:t>……….   </a:t>
            </a:r>
            <a:r>
              <a:rPr lang="en-US" sz="2400" b="1"/>
              <a:t>phút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4495800" y="4267200"/>
            <a:ext cx="69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140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1050925" y="4878388"/>
            <a:ext cx="5472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Mỗi phút ng</a:t>
            </a:r>
            <a:r>
              <a:rPr lang="vi-VN" sz="2400" b="1"/>
              <a:t>ư</a:t>
            </a:r>
            <a:r>
              <a:rPr lang="en-US" sz="2400" b="1"/>
              <a:t>ời </a:t>
            </a:r>
            <a:r>
              <a:rPr lang="vi-VN" sz="2400" b="1"/>
              <a:t>đ</a:t>
            </a:r>
            <a:r>
              <a:rPr lang="en-US" sz="2400" b="1"/>
              <a:t>ó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 số km là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1905000" y="5334000"/>
            <a:ext cx="149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12 : 60  =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17925" y="5335588"/>
            <a:ext cx="1347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0,2 (km)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1219200" y="5715000"/>
            <a:ext cx="5100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Số km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 trong 140 phút là :</a:t>
            </a: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1965325" y="6097588"/>
            <a:ext cx="1817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0,2 x 140  =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4038600" y="6096000"/>
            <a:ext cx="1433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28 ( km 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75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iveby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3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2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75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0" grpId="0" autoUpdateAnimBg="0"/>
      <p:bldP spid="62481" grpId="0" autoUpdateAnimBg="0"/>
      <p:bldP spid="62482" grpId="0" autoUpdateAnimBg="0"/>
      <p:bldP spid="62483" grpId="0" autoUpdateAnimBg="0"/>
      <p:bldP spid="62484" grpId="0" autoUpdateAnimBg="0"/>
      <p:bldP spid="62485" grpId="0" autoUpdateAnimBg="0"/>
      <p:bldP spid="6248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5BFC043-1AE6-4934-8515-076752C749A4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18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814ED3-EA02-4823-9E78-514E6A3EC3C0}" type="slidenum">
              <a:rPr lang="en-US" sz="1100">
                <a:latin typeface="Arial"/>
              </a:rPr>
              <a:pPr>
                <a:defRPr/>
              </a:pPr>
              <a:t>3</a:t>
            </a:fld>
            <a:endParaRPr lang="en-US" sz="1100">
              <a:latin typeface="Arial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26988" y="1676400"/>
            <a:ext cx="89979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Ví dụ 2: Vận tốc của một ng</a:t>
            </a:r>
            <a:r>
              <a:rPr lang="vi-VN" sz="2400" b="1"/>
              <a:t>ư</a:t>
            </a:r>
            <a:r>
              <a:rPr lang="en-US" sz="2400" b="1"/>
              <a:t>ời </a:t>
            </a:r>
            <a:r>
              <a:rPr lang="vi-VN" sz="2400" b="1"/>
              <a:t>đ</a:t>
            </a:r>
            <a:r>
              <a:rPr lang="en-US" sz="2400" b="1"/>
              <a:t>i xe </a:t>
            </a:r>
            <a:r>
              <a:rPr lang="vi-VN" sz="2400" b="1"/>
              <a:t>đ</a:t>
            </a:r>
            <a:r>
              <a:rPr lang="en-US" sz="2400" b="1"/>
              <a:t>ạp là: 12km/giờ</a:t>
            </a:r>
          </a:p>
          <a:p>
            <a:pPr eaLnBrk="1" hangingPunct="1"/>
            <a:r>
              <a:rPr lang="en-US" sz="2400" b="1"/>
              <a:t>Ng</a:t>
            </a:r>
            <a:r>
              <a:rPr lang="vi-VN" sz="2400" b="1"/>
              <a:t>ư</a:t>
            </a:r>
            <a:r>
              <a:rPr lang="en-US" sz="2400" b="1"/>
              <a:t>ời </a:t>
            </a:r>
            <a:r>
              <a:rPr lang="vi-VN" sz="2400" b="1"/>
              <a:t>đ</a:t>
            </a:r>
            <a:r>
              <a:rPr lang="en-US" sz="2400" b="1"/>
              <a:t>ó </a:t>
            </a:r>
            <a:r>
              <a:rPr lang="vi-VN" sz="2400" b="1"/>
              <a:t>đ</a:t>
            </a:r>
            <a:r>
              <a:rPr lang="en-US" sz="2400" b="1"/>
              <a:t>i trong 2giờ 20phút. Tính quãng </a:t>
            </a:r>
            <a:r>
              <a:rPr lang="vi-VN" sz="2400" b="1"/>
              <a:t>đư</a:t>
            </a:r>
            <a:r>
              <a:rPr lang="en-US" sz="2400" b="1"/>
              <a:t>ờng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ợc?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050925" y="2744788"/>
            <a:ext cx="5929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Cách 2: Đổi 2giờ 20phút =   </a:t>
            </a:r>
            <a:r>
              <a:rPr lang="en-US" sz="1600" b="1"/>
              <a:t>…………   </a:t>
            </a:r>
            <a:r>
              <a:rPr lang="en-US" sz="2400" b="1"/>
              <a:t>giờ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562600" y="2592388"/>
            <a:ext cx="838200" cy="919162"/>
            <a:chOff x="3504" y="1633"/>
            <a:chExt cx="528" cy="579"/>
          </a:xfrm>
        </p:grpSpPr>
        <p:sp>
          <p:nvSpPr>
            <p:cNvPr id="5136" name="Text Box 6"/>
            <p:cNvSpPr txBox="1">
              <a:spLocks noChangeArrowheads="1"/>
            </p:cNvSpPr>
            <p:nvPr/>
          </p:nvSpPr>
          <p:spPr bwMode="auto">
            <a:xfrm>
              <a:off x="3590" y="1633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solidFill>
                    <a:schemeClr val="hlink"/>
                  </a:solidFill>
                </a:rPr>
                <a:t>7</a:t>
              </a:r>
            </a:p>
          </p:txBody>
        </p:sp>
        <p:sp>
          <p:nvSpPr>
            <p:cNvPr id="5137" name="Line 7"/>
            <p:cNvSpPr>
              <a:spLocks noChangeShapeType="1"/>
            </p:cNvSpPr>
            <p:nvPr/>
          </p:nvSpPr>
          <p:spPr bwMode="auto">
            <a:xfrm>
              <a:off x="3504" y="1920"/>
              <a:ext cx="52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Text Box 8"/>
            <p:cNvSpPr txBox="1">
              <a:spLocks noChangeArrowheads="1"/>
            </p:cNvSpPr>
            <p:nvPr/>
          </p:nvSpPr>
          <p:spPr bwMode="auto">
            <a:xfrm>
              <a:off x="3590" y="1921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>
                  <a:solidFill>
                    <a:schemeClr val="hlink"/>
                  </a:solidFill>
                </a:rPr>
                <a:t>3</a:t>
              </a:r>
            </a:p>
          </p:txBody>
        </p:sp>
      </p:grp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1524000" y="3352800"/>
            <a:ext cx="4995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Quãng </a:t>
            </a:r>
            <a:r>
              <a:rPr lang="vi-VN" sz="2400" b="1"/>
              <a:t>đư</a:t>
            </a:r>
            <a:r>
              <a:rPr lang="en-US" sz="2400" b="1"/>
              <a:t>ờng xe </a:t>
            </a:r>
            <a:r>
              <a:rPr lang="vi-VN" sz="2400" b="1"/>
              <a:t>đ</a:t>
            </a:r>
            <a:r>
              <a:rPr lang="en-US" sz="2400" b="1"/>
              <a:t>ạp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 là: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209800" y="3886200"/>
            <a:ext cx="1947863" cy="996950"/>
            <a:chOff x="1392" y="2448"/>
            <a:chExt cx="1227" cy="628"/>
          </a:xfrm>
        </p:grpSpPr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1392" y="2640"/>
              <a:ext cx="54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12 x </a:t>
              </a:r>
            </a:p>
          </p:txBody>
        </p: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1968" y="2448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7</a:t>
              </a:r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1920" y="27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1958" y="2785"/>
              <a:ext cx="2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3</a:t>
              </a:r>
            </a:p>
          </p:txBody>
        </p:sp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2390" y="2641"/>
              <a:ext cx="2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400" b="1"/>
                <a:t>=</a:t>
              </a:r>
            </a:p>
          </p:txBody>
        </p:sp>
      </p:grp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632325" y="4192588"/>
            <a:ext cx="1433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28 ( km 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8" grpId="0" autoUpdateAnimBg="0"/>
      <p:bldP spid="6350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D0B54A8-D08A-41FF-9BF1-DC800418BEC6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31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A2F457-9F2E-4F88-A179-CF7742EE64B3}" type="slidenum">
              <a:rPr lang="en-US" sz="1100">
                <a:latin typeface="Arial"/>
              </a:rPr>
              <a:pPr>
                <a:defRPr/>
              </a:pPr>
              <a:t>4</a:t>
            </a:fld>
            <a:endParaRPr lang="en-US" sz="1100">
              <a:latin typeface="Arial"/>
            </a:endParaRPr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65125" y="2058988"/>
            <a:ext cx="7581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2400" b="1"/>
              <a:t>hãy quan sát phép tính ở cả hai ví dụ và nhận xét:</a:t>
            </a:r>
          </a:p>
          <a:p>
            <a:pPr eaLnBrk="1" hangingPunct="1"/>
            <a:r>
              <a:rPr lang="en-US" sz="2400" b="1"/>
              <a:t>Muốn tính quãng </a:t>
            </a:r>
            <a:r>
              <a:rPr lang="vi-VN" sz="2400" b="1"/>
              <a:t>đư</a:t>
            </a:r>
            <a:r>
              <a:rPr lang="en-US" sz="2400" b="1"/>
              <a:t>ờng ta làm thế nào?</a:t>
            </a:r>
          </a:p>
        </p:txBody>
      </p:sp>
      <p:sp>
        <p:nvSpPr>
          <p:cNvPr id="6150" name="Line 4"/>
          <p:cNvSpPr>
            <a:spLocks noChangeShapeType="1"/>
          </p:cNvSpPr>
          <p:nvPr/>
        </p:nvSpPr>
        <p:spPr bwMode="auto">
          <a:xfrm>
            <a:off x="4267200" y="32766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212725" y="2897188"/>
            <a:ext cx="850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Vd1: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0" y="3476625"/>
            <a:ext cx="3854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Quãng </a:t>
            </a:r>
            <a:r>
              <a:rPr lang="vi-VN" sz="2000" b="1"/>
              <a:t>đư</a:t>
            </a:r>
            <a:r>
              <a:rPr lang="en-US" sz="2000" b="1"/>
              <a:t>ờng ô tô </a:t>
            </a:r>
            <a:r>
              <a:rPr lang="vi-VN" sz="2000" b="1"/>
              <a:t>đ</a:t>
            </a:r>
            <a:r>
              <a:rPr lang="en-US" sz="2000" b="1"/>
              <a:t>i </a:t>
            </a:r>
            <a:r>
              <a:rPr lang="vi-VN" sz="2000" b="1"/>
              <a:t>đư</a:t>
            </a:r>
            <a:r>
              <a:rPr lang="en-US" sz="2000" b="1"/>
              <a:t>ợc là: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4419600" y="3505200"/>
            <a:ext cx="419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Quãng </a:t>
            </a:r>
            <a:r>
              <a:rPr lang="vi-VN" sz="2000" b="1"/>
              <a:t>đư</a:t>
            </a:r>
            <a:r>
              <a:rPr lang="en-US" sz="2000" b="1"/>
              <a:t>ờng xe </a:t>
            </a:r>
            <a:r>
              <a:rPr lang="vi-VN" sz="2000" b="1"/>
              <a:t>đ</a:t>
            </a:r>
            <a:r>
              <a:rPr lang="en-US" sz="2000" b="1"/>
              <a:t>ạp </a:t>
            </a:r>
            <a:r>
              <a:rPr lang="vi-VN" sz="2000" b="1"/>
              <a:t>đ</a:t>
            </a:r>
            <a:r>
              <a:rPr lang="en-US" sz="2000" b="1"/>
              <a:t>i </a:t>
            </a:r>
            <a:r>
              <a:rPr lang="vi-VN" sz="2000" b="1"/>
              <a:t>đư</a:t>
            </a:r>
            <a:r>
              <a:rPr lang="en-US" sz="2000" b="1"/>
              <a:t>ợc là:</a:t>
            </a:r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4495800" y="2971800"/>
            <a:ext cx="850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Vd2:</a:t>
            </a:r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152400" y="4267200"/>
            <a:ext cx="2495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 42,5    x    4     =</a:t>
            </a:r>
          </a:p>
          <a:p>
            <a:pPr eaLnBrk="1" hangingPunct="1"/>
            <a:r>
              <a:rPr lang="en-US" sz="2400" b="1"/>
              <a:t>        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590800" y="4267200"/>
            <a:ext cx="175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  170(km)</a:t>
            </a:r>
          </a:p>
          <a:p>
            <a:pPr eaLnBrk="1" hangingPunct="1"/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572000" y="4267200"/>
            <a:ext cx="1293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12      x 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400800" y="4038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7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400800" y="4572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400800" y="4572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3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324600" y="4343400"/>
            <a:ext cx="1298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           =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6638925" y="4343400"/>
            <a:ext cx="2505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          28 ( km )</a:t>
            </a:r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533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1981200" y="4724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3352800" y="4876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4876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6553200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8077200" y="4876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-92075" y="5154613"/>
            <a:ext cx="1111250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Vận tốc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1295400" y="5181600"/>
            <a:ext cx="127952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Thờigian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438400" y="5791200"/>
            <a:ext cx="190817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Quãng </a:t>
            </a:r>
            <a:r>
              <a:rPr lang="vi-VN" sz="2000" b="1"/>
              <a:t>đư</a:t>
            </a:r>
            <a:r>
              <a:rPr lang="en-US" sz="2000" b="1"/>
              <a:t>ờng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4343400" y="5257800"/>
            <a:ext cx="1111250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Vận tốc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5699125" y="5106988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sz="2400" b="1"/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5791200" y="5334000"/>
            <a:ext cx="127952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Thờigian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7178675" y="5867400"/>
            <a:ext cx="1908175" cy="40005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Quãng </a:t>
            </a:r>
            <a:r>
              <a:rPr lang="vi-VN" sz="2000" b="1"/>
              <a:t>đư</a:t>
            </a:r>
            <a:r>
              <a:rPr lang="en-US" sz="2000" b="1"/>
              <a:t>ờng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9507EF-DA58-405C-85AE-0946759710C3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80906D-4B36-44B6-9537-1B5FBEDD4D19}" type="slidenum">
              <a:rPr lang="en-US" sz="1100">
                <a:latin typeface="Arial"/>
              </a:rPr>
              <a:pPr>
                <a:defRPr/>
              </a:pPr>
              <a:t>5</a:t>
            </a:fld>
            <a:endParaRPr lang="en-US" sz="1100">
              <a:latin typeface="Arial"/>
            </a:endParaRPr>
          </a:p>
        </p:txBody>
      </p:sp>
      <p:sp>
        <p:nvSpPr>
          <p:cNvPr id="7172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52400" y="2265363"/>
            <a:ext cx="8756650" cy="12001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</a:pPr>
            <a:r>
              <a:rPr lang="en-US" sz="3600" b="1"/>
              <a:t>Muốn tính quãng </a:t>
            </a:r>
            <a:r>
              <a:rPr lang="vi-VN" sz="3600" b="1"/>
              <a:t>đư</a:t>
            </a:r>
            <a:r>
              <a:rPr lang="en-US" sz="3600" b="1"/>
              <a:t>ờng ta lấy vận tốc</a:t>
            </a:r>
          </a:p>
          <a:p>
            <a:pPr eaLnBrk="1" hangingPunct="1"/>
            <a:r>
              <a:rPr lang="en-US" sz="3600" b="1"/>
              <a:t> nhân với thời gian.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752600" y="4781550"/>
            <a:ext cx="3787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/>
              <a:t>Công thức:   S   =</a:t>
            </a:r>
            <a:r>
              <a:rPr lang="en-US" sz="2400" b="1"/>
              <a:t>  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5562600" y="4781550"/>
            <a:ext cx="1573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solidFill>
                  <a:schemeClr val="accent2"/>
                </a:solidFill>
              </a:rPr>
              <a:t>v   x    t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nimBg="1" autoUpdateAnimBg="0"/>
      <p:bldP spid="65540" grpId="0" autoUpdateAnimBg="0"/>
      <p:bldP spid="655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E72B9F-8A3D-4393-8CE4-48DFF0283395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27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0B6F13-012C-4D03-AA53-E8A33B508D41}" type="slidenum">
              <a:rPr lang="en-US" sz="1100">
                <a:latin typeface="Arial"/>
              </a:rPr>
              <a:pPr>
                <a:defRPr/>
              </a:pPr>
              <a:t>6</a:t>
            </a:fld>
            <a:endParaRPr lang="en-US" sz="1100">
              <a:latin typeface="Arial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944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Luyện tập:</a:t>
            </a:r>
          </a:p>
        </p:txBody>
      </p:sp>
      <p:sp>
        <p:nvSpPr>
          <p:cNvPr id="8198" name="Line 4"/>
          <p:cNvSpPr>
            <a:spLocks noChangeShapeType="1"/>
          </p:cNvSpPr>
          <p:nvPr/>
        </p:nvSpPr>
        <p:spPr bwMode="auto">
          <a:xfrm>
            <a:off x="990600" y="2667000"/>
            <a:ext cx="19812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593725" y="2744788"/>
            <a:ext cx="1757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1) Điền số:</a:t>
            </a:r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304800" y="3429000"/>
            <a:ext cx="86106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400" b="1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1066800" y="3429000"/>
            <a:ext cx="0" cy="3276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3048000" y="3429000"/>
            <a:ext cx="0" cy="3276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5181600" y="3429000"/>
            <a:ext cx="0" cy="3276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>
            <a:off x="7086600" y="3429000"/>
            <a:ext cx="0" cy="3276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304800" y="4572000"/>
            <a:ext cx="8610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>
            <a:off x="304800" y="5638800"/>
            <a:ext cx="8610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65125" y="3735388"/>
            <a:ext cx="3905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V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41325" y="4802188"/>
            <a:ext cx="2873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t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41325" y="5792788"/>
            <a:ext cx="3905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S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203325" y="3659188"/>
            <a:ext cx="155098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40km/giờ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447800" y="4724400"/>
            <a:ext cx="9334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4 giờ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3352800" y="3733800"/>
            <a:ext cx="155098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30km/giờ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124200" y="4572000"/>
            <a:ext cx="18573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2giờ30phút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394325" y="3582988"/>
            <a:ext cx="155098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18km/giờ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5241925" y="4725988"/>
            <a:ext cx="1857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1giờ20phút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223125" y="3582988"/>
            <a:ext cx="13795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5km/giờ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7315200" y="4724400"/>
            <a:ext cx="11049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2/3giờ</a:t>
            </a:r>
          </a:p>
        </p:txBody>
      </p:sp>
      <p:sp>
        <p:nvSpPr>
          <p:cNvPr id="66586" name="Text Box 26"/>
          <p:cNvSpPr txBox="1">
            <a:spLocks noChangeArrowheads="1"/>
          </p:cNvSpPr>
          <p:nvPr/>
        </p:nvSpPr>
        <p:spPr bwMode="auto">
          <a:xfrm>
            <a:off x="3032125" y="5106988"/>
            <a:ext cx="145415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= 2,5 giờ</a:t>
            </a:r>
          </a:p>
        </p:txBody>
      </p: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5241925" y="5106988"/>
            <a:ext cx="13700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=4/3 giờ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75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86" grpId="0" animBg="1" autoUpdateAnimBg="0"/>
      <p:bldP spid="6658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4D38E44-DCFB-4019-8FA5-4ADF7A13E544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12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901F69-2F83-4B6F-9F6B-40C910B272FA}" type="slidenum">
              <a:rPr lang="en-US" sz="1100">
                <a:latin typeface="Arial"/>
              </a:rPr>
              <a:pPr>
                <a:defRPr/>
              </a:pPr>
              <a:t>7</a:t>
            </a:fld>
            <a:endParaRPr lang="en-US" sz="1100">
              <a:latin typeface="Arial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84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Luyện tập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93725" y="2668588"/>
            <a:ext cx="43672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2a)  Tóm tắt : t = 4giờ</a:t>
            </a:r>
          </a:p>
          <a:p>
            <a:pPr eaLnBrk="1" hangingPunct="1"/>
            <a:r>
              <a:rPr lang="en-US" sz="2400" b="1"/>
              <a:t>                       v = 32,5km/giờ </a:t>
            </a:r>
          </a:p>
        </p:txBody>
      </p:sp>
      <p:sp>
        <p:nvSpPr>
          <p:cNvPr id="9223" name="AutoShape 5"/>
          <p:cNvSpPr>
            <a:spLocks/>
          </p:cNvSpPr>
          <p:nvPr/>
        </p:nvSpPr>
        <p:spPr bwMode="auto">
          <a:xfrm>
            <a:off x="5181600" y="26670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5622925" y="2668588"/>
            <a:ext cx="1457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S = ? km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3429000" y="38100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Bài giải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1889125" y="4344988"/>
            <a:ext cx="4021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Quãng </a:t>
            </a:r>
            <a:r>
              <a:rPr lang="vi-VN" sz="2400" b="1"/>
              <a:t>đư</a:t>
            </a:r>
            <a:r>
              <a:rPr lang="en-US" sz="2400" b="1"/>
              <a:t>ờng </a:t>
            </a:r>
            <a:r>
              <a:rPr lang="vi-VN" sz="2400" b="1"/>
              <a:t>đ</a:t>
            </a:r>
            <a:r>
              <a:rPr lang="en-US" sz="2400" b="1"/>
              <a:t>i </a:t>
            </a:r>
            <a:r>
              <a:rPr lang="vi-VN" sz="2400" b="1"/>
              <a:t>đư</a:t>
            </a:r>
            <a:r>
              <a:rPr lang="en-US" sz="2400" b="1"/>
              <a:t>ợc là: 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2193925" y="4802188"/>
            <a:ext cx="1816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32,5  x  4  =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267200" y="4800600"/>
            <a:ext cx="18621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130 ( km )</a:t>
            </a:r>
          </a:p>
          <a:p>
            <a:pPr eaLnBrk="1" hangingPunct="1"/>
            <a:r>
              <a:rPr lang="vi-VN" sz="2400" b="1">
                <a:solidFill>
                  <a:schemeClr val="accent2"/>
                </a:solidFill>
              </a:rPr>
              <a:t>đ</a:t>
            </a:r>
            <a:r>
              <a:rPr lang="en-US" sz="2400" b="1">
                <a:solidFill>
                  <a:schemeClr val="accent2"/>
                </a:solidFill>
              </a:rPr>
              <a:t>/s: 130 km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" fill="hold"/>
                                        <p:tgtEl>
                                          <p:spTgt spid="67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3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autoUpdateAnimBg="0"/>
      <p:bldP spid="67593" grpId="0" autoUpdateAnimBg="0"/>
      <p:bldP spid="675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FA6D0EA-4B2A-4D76-B51B-DEC68CE444C2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E8EDA0-0440-4D25-89FE-11B167EB8A0D}" type="slidenum">
              <a:rPr lang="en-US" sz="1100">
                <a:latin typeface="Arial"/>
              </a:rPr>
              <a:pPr>
                <a:defRPr/>
              </a:pPr>
              <a:t>8</a:t>
            </a:fld>
            <a:endParaRPr lang="en-US" sz="1100">
              <a:latin typeface="Arial"/>
            </a:endParaRP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84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Luyện tập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2325" y="2592388"/>
            <a:ext cx="41957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2b) Tóm tắt : t = 2,5 giờ</a:t>
            </a:r>
          </a:p>
          <a:p>
            <a:pPr eaLnBrk="1" hangingPunct="1"/>
            <a:r>
              <a:rPr lang="en-US" sz="2400" b="1"/>
              <a:t>                       v = 4,5 km/giờ</a:t>
            </a:r>
          </a:p>
        </p:txBody>
      </p:sp>
      <p:sp>
        <p:nvSpPr>
          <p:cNvPr id="10247" name="AutoShape 5"/>
          <p:cNvSpPr>
            <a:spLocks/>
          </p:cNvSpPr>
          <p:nvPr/>
        </p:nvSpPr>
        <p:spPr bwMode="auto">
          <a:xfrm>
            <a:off x="5257800" y="25908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5699125" y="2668588"/>
            <a:ext cx="1457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S = ? km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260725" y="3506788"/>
            <a:ext cx="2170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Đ/S : 11,25km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C59AAF7-E707-47ED-A13D-07C20DCD3A59}" type="datetime1">
              <a:rPr lang="en-US" sz="1100">
                <a:latin typeface="Arial"/>
              </a:rPr>
              <a:pPr>
                <a:defRPr/>
              </a:pPr>
              <a:t>6/30/2016</a:t>
            </a:fld>
            <a:endParaRPr lang="en-US" sz="1100">
              <a:latin typeface="Arial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2F5F69-5BBA-4987-855F-58D73632CCA2}" type="slidenum">
              <a:rPr lang="en-US" sz="1100">
                <a:latin typeface="Arial"/>
              </a:rPr>
              <a:pPr>
                <a:defRPr/>
              </a:pPr>
              <a:t>9</a:t>
            </a:fld>
            <a:endParaRPr lang="en-US" sz="1100">
              <a:latin typeface="Arial"/>
            </a:endParaRPr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1600200" y="381000"/>
            <a:ext cx="3963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Môn toán </a:t>
            </a:r>
          </a:p>
          <a:p>
            <a:pPr eaLnBrk="1" hangingPunct="1"/>
            <a:r>
              <a:rPr lang="en-US" sz="2400" b="1"/>
              <a:t>     Bài :   </a:t>
            </a:r>
            <a:r>
              <a:rPr lang="en-US" sz="2400" b="1">
                <a:solidFill>
                  <a:schemeClr val="accent2"/>
                </a:solidFill>
              </a:rPr>
              <a:t>QUÃNG Đ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ỜNG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762000" y="2133600"/>
            <a:ext cx="184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* Luyện tập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898525" y="2592388"/>
            <a:ext cx="5797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3) Tóm tắt : Thời </a:t>
            </a:r>
            <a:r>
              <a:rPr lang="vi-VN" sz="2400" b="1"/>
              <a:t>đ</a:t>
            </a:r>
            <a:r>
              <a:rPr lang="en-US" sz="2400" b="1"/>
              <a:t>iểm </a:t>
            </a:r>
            <a:r>
              <a:rPr lang="vi-VN" sz="2400" b="1"/>
              <a:t>đ</a:t>
            </a:r>
            <a:r>
              <a:rPr lang="en-US" sz="2400" b="1"/>
              <a:t>i : 9giờ 45phút</a:t>
            </a:r>
          </a:p>
          <a:p>
            <a:pPr eaLnBrk="1" hangingPunct="1"/>
            <a:r>
              <a:rPr lang="en-US" sz="2400" b="1"/>
              <a:t>                     Thời </a:t>
            </a:r>
            <a:r>
              <a:rPr lang="vi-VN" sz="2400" b="1"/>
              <a:t>đ</a:t>
            </a:r>
            <a:r>
              <a:rPr lang="en-US" sz="2400" b="1"/>
              <a:t>iểm </a:t>
            </a:r>
            <a:r>
              <a:rPr lang="vi-VN" sz="2400" b="1"/>
              <a:t>đ</a:t>
            </a:r>
            <a:r>
              <a:rPr lang="en-US" sz="2400" b="1"/>
              <a:t>ến: 11giờ</a:t>
            </a:r>
          </a:p>
          <a:p>
            <a:pPr eaLnBrk="1" hangingPunct="1"/>
            <a:r>
              <a:rPr lang="en-US" sz="2400" b="1"/>
              <a:t>                       Biết V = 36 km/giờ</a:t>
            </a:r>
          </a:p>
        </p:txBody>
      </p:sp>
      <p:sp>
        <p:nvSpPr>
          <p:cNvPr id="11271" name="AutoShape 5"/>
          <p:cNvSpPr>
            <a:spLocks/>
          </p:cNvSpPr>
          <p:nvPr/>
        </p:nvSpPr>
        <p:spPr bwMode="auto">
          <a:xfrm>
            <a:off x="6934200" y="259080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7527925" y="2820988"/>
            <a:ext cx="1373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S = ?km</a:t>
            </a: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3810000" y="4114800"/>
            <a:ext cx="127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Bài giải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2362200" y="4495800"/>
            <a:ext cx="369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Thời gian </a:t>
            </a:r>
            <a:r>
              <a:rPr lang="vi-VN" sz="2400" b="1"/>
              <a:t>đ</a:t>
            </a:r>
            <a:r>
              <a:rPr lang="en-US" sz="2400" b="1"/>
              <a:t>i từ A</a:t>
            </a:r>
            <a:r>
              <a:rPr lang="en-US" sz="2400" b="1">
                <a:sym typeface="Wingdings" pitchFamily="2" charset="2"/>
              </a:rPr>
              <a:t> B là:</a:t>
            </a:r>
            <a:endParaRPr lang="en-US" sz="2400" b="1"/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812925" y="4954588"/>
            <a:ext cx="3721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11giờ  -   9giờ 45phút   =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5775325" y="4954588"/>
            <a:ext cx="3382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1giờ 15phút = 1,25giờ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2438400" y="5486400"/>
            <a:ext cx="3211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Quãng </a:t>
            </a:r>
            <a:r>
              <a:rPr lang="vi-VN" sz="2400" b="1"/>
              <a:t>đư</a:t>
            </a:r>
            <a:r>
              <a:rPr lang="en-US" sz="2400" b="1"/>
              <a:t>ờng AB là: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2133600" y="5943600"/>
            <a:ext cx="2073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/>
              <a:t>36  x  1,25   =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556125" y="5945188"/>
            <a:ext cx="1433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chemeClr val="accent2"/>
                </a:solidFill>
              </a:rPr>
              <a:t>45 ( km )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3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3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69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 autoUpdateAnimBg="0"/>
      <p:bldP spid="69641" grpId="0" autoUpdateAnimBg="0"/>
      <p:bldP spid="69642" grpId="0" autoUpdateAnimBg="0"/>
      <p:bldP spid="69643" grpId="0" autoUpdateAnimBg="0"/>
      <p:bldP spid="69645" grpId="0" autoUpdateAnimBg="0"/>
      <p:bldP spid="69646" grpId="0" autoUpdateAnimBg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459</TotalTime>
  <Words>660</Words>
  <Application>Microsoft PowerPoint 7.0</Application>
  <PresentationFormat>On-screen Show (4:3)</PresentationFormat>
  <Paragraphs>155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Mountain Top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19</cp:revision>
  <cp:lastPrinted>1601-01-01T00:00:00Z</cp:lastPrinted>
  <dcterms:created xsi:type="dcterms:W3CDTF">1601-01-01T00:00:00Z</dcterms:created>
  <dcterms:modified xsi:type="dcterms:W3CDTF">2016-06-30T03:36:12Z</dcterms:modified>
</cp:coreProperties>
</file>